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FF00"/>
    <a:srgbClr val="3399FF"/>
    <a:srgbClr val="66FF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4" d="100"/>
          <a:sy n="84" d="100"/>
        </p:scale>
        <p:origin x="96"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D2F41-BC4F-4E95-BDFF-65699E0FE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xmlns="" id="{05160FFD-5726-450D-9209-A643AEF28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xmlns="" id="{5AB6CA8D-15DF-407C-9812-07EDE2CFEB0B}"/>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5" name="Footer Placeholder 4">
            <a:extLst>
              <a:ext uri="{FF2B5EF4-FFF2-40B4-BE49-F238E27FC236}">
                <a16:creationId xmlns:a16="http://schemas.microsoft.com/office/drawing/2014/main" xmlns="" id="{C585C5FB-16C9-4A9F-8ACF-D7C6B70B71E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E16008FA-2190-4695-83EB-94779FE0E83F}"/>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103149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B3D8D-CA0C-4008-990E-7C7E6213A6BA}"/>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xmlns="" id="{C8408E88-FB72-4946-9AA5-95F71E3B38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E2E91B3D-4D61-4A1C-BB0F-290AC196CA18}"/>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5" name="Footer Placeholder 4">
            <a:extLst>
              <a:ext uri="{FF2B5EF4-FFF2-40B4-BE49-F238E27FC236}">
                <a16:creationId xmlns:a16="http://schemas.microsoft.com/office/drawing/2014/main" xmlns="" id="{A4EC54AF-E7BE-4E4E-AEB0-EE9D7C4B5676}"/>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1FC416C7-2E21-4A47-922C-8884709A7439}"/>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288797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0D1444F-A1D7-4D46-AE14-F0C6C49B49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xmlns="" id="{DA6CAB02-01B4-4A34-A2F3-358F160D5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A74162A0-C8E7-40A0-A361-953EFA3E8124}"/>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5" name="Footer Placeholder 4">
            <a:extLst>
              <a:ext uri="{FF2B5EF4-FFF2-40B4-BE49-F238E27FC236}">
                <a16:creationId xmlns:a16="http://schemas.microsoft.com/office/drawing/2014/main" xmlns="" id="{E9D0E672-C091-4C56-9E6F-0E66EE03BA1E}"/>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7E2E6E61-734D-47F1-8A9D-A73323104883}"/>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8131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3BBA2-8198-4E74-B9AF-49E8E07340D7}"/>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B31A3F2A-46EB-48BB-B3AD-226055A0DF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9F422D72-4256-475B-BC14-22821076D282}"/>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5" name="Footer Placeholder 4">
            <a:extLst>
              <a:ext uri="{FF2B5EF4-FFF2-40B4-BE49-F238E27FC236}">
                <a16:creationId xmlns:a16="http://schemas.microsoft.com/office/drawing/2014/main" xmlns="" id="{4BCA9DFD-FF6E-436C-B74C-9FFE473A692A}"/>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599B4459-1064-4D61-A5A8-A8B49CBC56DE}"/>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22960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9661E-9237-4C4D-A611-8F83BE8A86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xmlns="" id="{6876E5A4-A31B-4D6D-941C-154819FD7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90E606D-610F-479D-9983-A3A6447AA3CB}"/>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5" name="Footer Placeholder 4">
            <a:extLst>
              <a:ext uri="{FF2B5EF4-FFF2-40B4-BE49-F238E27FC236}">
                <a16:creationId xmlns:a16="http://schemas.microsoft.com/office/drawing/2014/main" xmlns="" id="{A33F174A-FEDB-4C06-A1BE-3E8FDD94D93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xmlns="" id="{09239C3D-CA58-4971-9F07-DD975EFEA0E2}"/>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235841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ACD88-5AB8-463F-A42E-51F22B187DB2}"/>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7E45A62B-CD85-4EB2-B3E1-C34EA0A28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xmlns="" id="{0C556AFE-9BF5-4990-95A8-C04A57140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xmlns="" id="{B62BA8A8-62EF-436C-A227-7782EC447BA8}"/>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6" name="Footer Placeholder 5">
            <a:extLst>
              <a:ext uri="{FF2B5EF4-FFF2-40B4-BE49-F238E27FC236}">
                <a16:creationId xmlns:a16="http://schemas.microsoft.com/office/drawing/2014/main" xmlns="" id="{4FFCEA1B-07D6-4025-884A-96F899D63DDA}"/>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8B9215EE-8263-473F-A2C1-117A40318567}"/>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41153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18545-64D3-4791-9E51-F70EF7CC73D8}"/>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xmlns="" id="{09A2E7F9-EE70-4D40-88D9-4B867D433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C9949E-3196-44F8-923E-F1394364C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xmlns="" id="{4F2161CD-78DB-4293-A86D-C7C0AAC87A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76F37A9-260A-4CE6-BE6C-BF01F57566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xmlns="" id="{D124F792-CD27-4426-8949-993B884C899B}"/>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8" name="Footer Placeholder 7">
            <a:extLst>
              <a:ext uri="{FF2B5EF4-FFF2-40B4-BE49-F238E27FC236}">
                <a16:creationId xmlns:a16="http://schemas.microsoft.com/office/drawing/2014/main" xmlns="" id="{883540A2-6EC8-4B7C-AB25-C83826198B6A}"/>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xmlns="" id="{4FAD3313-828F-4F61-A0B0-0A1EB5C611A4}"/>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387582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0905A-6702-4F0F-A999-0B43A7F09E42}"/>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xmlns="" id="{810C4D2E-6389-4A84-BB5F-B0E60CE43108}"/>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4" name="Footer Placeholder 3">
            <a:extLst>
              <a:ext uri="{FF2B5EF4-FFF2-40B4-BE49-F238E27FC236}">
                <a16:creationId xmlns:a16="http://schemas.microsoft.com/office/drawing/2014/main" xmlns="" id="{0AE2814F-512C-4449-82D9-711E0455AFB3}"/>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xmlns="" id="{2707F09F-E3F0-42AB-B323-ACB9DA06C90F}"/>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108320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F4E740-8AD8-4017-B540-47EBD5C0F8D5}"/>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3" name="Footer Placeholder 2">
            <a:extLst>
              <a:ext uri="{FF2B5EF4-FFF2-40B4-BE49-F238E27FC236}">
                <a16:creationId xmlns:a16="http://schemas.microsoft.com/office/drawing/2014/main" xmlns="" id="{0020EEB2-DAB4-469A-8B41-EAA82674BC54}"/>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xmlns="" id="{25663491-5F15-41DF-8276-597D122AFCC5}"/>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19496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41C50-DB6D-47DA-A270-8DCF9A1E6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xmlns="" id="{F2A9D97F-BDB4-4E52-835D-E976CC9E92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xmlns="" id="{AAB8394F-9356-46FF-9D7F-7536999E3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6AB7BD-32C5-457C-AF6E-1EDE44B8CF97}"/>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6" name="Footer Placeholder 5">
            <a:extLst>
              <a:ext uri="{FF2B5EF4-FFF2-40B4-BE49-F238E27FC236}">
                <a16:creationId xmlns:a16="http://schemas.microsoft.com/office/drawing/2014/main" xmlns="" id="{945B609F-02A3-446D-A178-CD5742121563}"/>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A777CCC9-94D4-421D-9A4D-2193AC8C2CD5}"/>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404224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2F88A-B781-4682-8352-0FDE9BCD4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xmlns="" id="{97C2DEE7-7CBF-4C35-9636-5F74A9A993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xmlns="" id="{4EC8AFD0-02C5-41D1-9184-BAAF6F146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01631D-0798-4206-965F-040E1E2AA99E}"/>
              </a:ext>
            </a:extLst>
          </p:cNvPr>
          <p:cNvSpPr>
            <a:spLocks noGrp="1"/>
          </p:cNvSpPr>
          <p:nvPr>
            <p:ph type="dt" sz="half" idx="10"/>
          </p:nvPr>
        </p:nvSpPr>
        <p:spPr/>
        <p:txBody>
          <a:bodyPr/>
          <a:lstStyle/>
          <a:p>
            <a:fld id="{B33AA293-5D06-43E2-92C5-338C7E040015}" type="datetimeFigureOut">
              <a:rPr lang="fa-IR" smtClean="0"/>
              <a:t>1445/10/15</a:t>
            </a:fld>
            <a:endParaRPr lang="fa-IR"/>
          </a:p>
        </p:txBody>
      </p:sp>
      <p:sp>
        <p:nvSpPr>
          <p:cNvPr id="6" name="Footer Placeholder 5">
            <a:extLst>
              <a:ext uri="{FF2B5EF4-FFF2-40B4-BE49-F238E27FC236}">
                <a16:creationId xmlns:a16="http://schemas.microsoft.com/office/drawing/2014/main" xmlns="" id="{FE202854-E09C-4801-A746-282CCE5C81E4}"/>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xmlns="" id="{7A692896-26F5-4735-B6DA-7EE183A05B49}"/>
              </a:ext>
            </a:extLst>
          </p:cNvPr>
          <p:cNvSpPr>
            <a:spLocks noGrp="1"/>
          </p:cNvSpPr>
          <p:nvPr>
            <p:ph type="sldNum" sz="quarter" idx="12"/>
          </p:nvPr>
        </p:nvSpPr>
        <p:spPr/>
        <p:txBody>
          <a:bodyPr/>
          <a:lstStyle/>
          <a:p>
            <a:fld id="{FF07128F-6611-42C9-AD00-610EC5B8D32A}" type="slidenum">
              <a:rPr lang="fa-IR" smtClean="0"/>
              <a:t>‹#›</a:t>
            </a:fld>
            <a:endParaRPr lang="fa-IR"/>
          </a:p>
        </p:txBody>
      </p:sp>
    </p:spTree>
    <p:extLst>
      <p:ext uri="{BB962C8B-B14F-4D97-AF65-F5344CB8AC3E}">
        <p14:creationId xmlns:p14="http://schemas.microsoft.com/office/powerpoint/2010/main" val="205293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45D72D8-E950-472C-8DDD-1F25AD237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a-IR" dirty="0"/>
          </a:p>
        </p:txBody>
      </p:sp>
      <p:sp>
        <p:nvSpPr>
          <p:cNvPr id="3" name="Text Placeholder 2">
            <a:extLst>
              <a:ext uri="{FF2B5EF4-FFF2-40B4-BE49-F238E27FC236}">
                <a16:creationId xmlns:a16="http://schemas.microsoft.com/office/drawing/2014/main" xmlns="" id="{44734077-0A22-4BC7-9CA3-550D241915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xmlns="" id="{7673BF28-8757-4B87-B26E-8FDA1EA32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AA293-5D06-43E2-92C5-338C7E040015}" type="datetimeFigureOut">
              <a:rPr lang="fa-IR" smtClean="0"/>
              <a:t>1445/10/15</a:t>
            </a:fld>
            <a:endParaRPr lang="fa-IR"/>
          </a:p>
        </p:txBody>
      </p:sp>
      <p:sp>
        <p:nvSpPr>
          <p:cNvPr id="5" name="Footer Placeholder 4">
            <a:extLst>
              <a:ext uri="{FF2B5EF4-FFF2-40B4-BE49-F238E27FC236}">
                <a16:creationId xmlns:a16="http://schemas.microsoft.com/office/drawing/2014/main" xmlns="" id="{80437884-D876-4A37-ACE7-28C222E1AF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xmlns="" id="{718B8EA4-B1A8-4996-B2E7-4745A685D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7128F-6611-42C9-AD00-610EC5B8D32A}" type="slidenum">
              <a:rPr lang="fa-IR" smtClean="0"/>
              <a:t>‹#›</a:t>
            </a:fld>
            <a:endParaRPr lang="fa-IR"/>
          </a:p>
        </p:txBody>
      </p:sp>
      <p:pic>
        <p:nvPicPr>
          <p:cNvPr id="9" name="Picture 8">
            <a:extLst>
              <a:ext uri="{FF2B5EF4-FFF2-40B4-BE49-F238E27FC236}">
                <a16:creationId xmlns:a16="http://schemas.microsoft.com/office/drawing/2014/main" xmlns="" id="{E536CF2D-321D-4453-B9F0-AE041C45F8AA}"/>
              </a:ext>
            </a:extLst>
          </p:cNvPr>
          <p:cNvPicPr>
            <a:picLocks noChangeAspect="1"/>
          </p:cNvPicPr>
          <p:nvPr userDrawn="1"/>
        </p:nvPicPr>
        <p:blipFill>
          <a:blip r:embed="rId13"/>
          <a:stretch>
            <a:fillRect/>
          </a:stretch>
        </p:blipFill>
        <p:spPr>
          <a:xfrm>
            <a:off x="11070239" y="-64395"/>
            <a:ext cx="1121761" cy="2237426"/>
          </a:xfrm>
          <a:prstGeom prst="rect">
            <a:avLst/>
          </a:prstGeom>
        </p:spPr>
      </p:pic>
    </p:spTree>
    <p:extLst>
      <p:ext uri="{BB962C8B-B14F-4D97-AF65-F5344CB8AC3E}">
        <p14:creationId xmlns:p14="http://schemas.microsoft.com/office/powerpoint/2010/main" val="2544986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53788BA-BD12-453E-9F3E-A8F66A01FAF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325032"/>
            <a:ext cx="11823304" cy="5968025"/>
          </a:xfrm>
          <a:prstGeom prst="rect">
            <a:avLst/>
          </a:prstGeom>
        </p:spPr>
      </p:pic>
      <p:sp>
        <p:nvSpPr>
          <p:cNvPr id="2" name="Title 1">
            <a:extLst>
              <a:ext uri="{FF2B5EF4-FFF2-40B4-BE49-F238E27FC236}">
                <a16:creationId xmlns:a16="http://schemas.microsoft.com/office/drawing/2014/main" xmlns="" id="{368F0B0F-81CD-4BAE-BD1D-770DABF8313C}"/>
              </a:ext>
            </a:extLst>
          </p:cNvPr>
          <p:cNvSpPr>
            <a:spLocks noGrp="1"/>
          </p:cNvSpPr>
          <p:nvPr>
            <p:ph type="ctrTitle"/>
          </p:nvPr>
        </p:nvSpPr>
        <p:spPr>
          <a:xfrm>
            <a:off x="1524000" y="1184857"/>
            <a:ext cx="9144000" cy="1256160"/>
          </a:xfrm>
        </p:spPr>
        <p:txBody>
          <a:bodyPr>
            <a:normAutofit/>
          </a:bodyPr>
          <a:lstStyle/>
          <a:p>
            <a:r>
              <a:rPr lang="fa-IR" b="1" dirty="0">
                <a:latin typeface="A Hayat" panose="020B0800040000020004" pitchFamily="34" charset="-78"/>
                <a:ea typeface="A Hayat" panose="020B0800040000020004" pitchFamily="34" charset="-78"/>
                <a:cs typeface="B Nazanin" panose="00000400000000000000" pitchFamily="2" charset="-78"/>
              </a:rPr>
              <a:t>پیشگیری از </a:t>
            </a:r>
            <a:r>
              <a:rPr lang="fa-IR" b="1" dirty="0" smtClean="0">
                <a:latin typeface="A Hayat" panose="020B0800040000020004" pitchFamily="34" charset="-78"/>
                <a:ea typeface="A Hayat" panose="020B0800040000020004" pitchFamily="34" charset="-78"/>
                <a:cs typeface="B Nazanin" panose="00000400000000000000" pitchFamily="2" charset="-78"/>
              </a:rPr>
              <a:t>سرطان</a:t>
            </a:r>
            <a:endParaRPr lang="fa-IR" b="1" dirty="0">
              <a:latin typeface="A Hayat" panose="020B0800040000020004" pitchFamily="34" charset="-78"/>
              <a:ea typeface="A Hayat" panose="020B0800040000020004" pitchFamily="34" charset="-78"/>
              <a:cs typeface="B Nazanin" panose="00000400000000000000" pitchFamily="2" charset="-78"/>
            </a:endParaRPr>
          </a:p>
        </p:txBody>
      </p:sp>
      <p:sp>
        <p:nvSpPr>
          <p:cNvPr id="3" name="Subtitle 2">
            <a:extLst>
              <a:ext uri="{FF2B5EF4-FFF2-40B4-BE49-F238E27FC236}">
                <a16:creationId xmlns:a16="http://schemas.microsoft.com/office/drawing/2014/main" xmlns="" id="{76B7F53F-1BBD-417A-90B1-641CD71176D6}"/>
              </a:ext>
            </a:extLst>
          </p:cNvPr>
          <p:cNvSpPr>
            <a:spLocks noGrp="1"/>
          </p:cNvSpPr>
          <p:nvPr>
            <p:ph type="subTitle" idx="1"/>
          </p:nvPr>
        </p:nvSpPr>
        <p:spPr>
          <a:xfrm>
            <a:off x="1524000" y="3147588"/>
            <a:ext cx="9144000" cy="1655762"/>
          </a:xfrm>
        </p:spPr>
        <p:txBody>
          <a:bodyPr>
            <a:normAutofit fontScale="92500" lnSpcReduction="10000"/>
          </a:bodyPr>
          <a:lstStyle/>
          <a:p>
            <a:r>
              <a:rPr lang="fa-IR" sz="13800" b="1" dirty="0">
                <a:latin typeface="A Hayat" panose="020B0800040000020004" pitchFamily="34" charset="-78"/>
                <a:ea typeface="A Hayat" panose="020B0800040000020004" pitchFamily="34" charset="-78"/>
                <a:cs typeface="B Nazanin" panose="00000400000000000000" pitchFamily="2" charset="-78"/>
              </a:rPr>
              <a:t>فعالیت بدنی</a:t>
            </a:r>
          </a:p>
        </p:txBody>
      </p:sp>
      <p:sp>
        <p:nvSpPr>
          <p:cNvPr id="8" name="Subtitle 2">
            <a:extLst>
              <a:ext uri="{FF2B5EF4-FFF2-40B4-BE49-F238E27FC236}">
                <a16:creationId xmlns:a16="http://schemas.microsoft.com/office/drawing/2014/main" xmlns="" id="{6C691BCE-4C5E-4429-A52C-B9014D6F52E6}"/>
              </a:ext>
            </a:extLst>
          </p:cNvPr>
          <p:cNvSpPr txBox="1">
            <a:spLocks/>
          </p:cNvSpPr>
          <p:nvPr/>
        </p:nvSpPr>
        <p:spPr>
          <a:xfrm>
            <a:off x="0" y="6459729"/>
            <a:ext cx="5096256" cy="396938"/>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dirty="0">
                <a:solidFill>
                  <a:schemeClr val="bg1">
                    <a:lumMod val="50000"/>
                  </a:schemeClr>
                </a:solidFill>
                <a:latin typeface="A Hayat" panose="020B0800040000020004" pitchFamily="34" charset="-78"/>
                <a:ea typeface="A Hayat" panose="020B0800040000020004" pitchFamily="34" charset="-78"/>
                <a:cs typeface="A Hayat" panose="020B0800040000020004" pitchFamily="34" charset="-78"/>
              </a:rPr>
              <a:t>سرطان قابل پیشگیری و درمان است: با خود مراقبتی وامید</a:t>
            </a:r>
          </a:p>
        </p:txBody>
      </p:sp>
    </p:spTree>
    <p:extLst>
      <p:ext uri="{BB962C8B-B14F-4D97-AF65-F5344CB8AC3E}">
        <p14:creationId xmlns:p14="http://schemas.microsoft.com/office/powerpoint/2010/main" val="60906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A0FEB76-606B-49A6-BB79-54008C6BE5F6}"/>
              </a:ext>
            </a:extLst>
          </p:cNvPr>
          <p:cNvSpPr/>
          <p:nvPr/>
        </p:nvSpPr>
        <p:spPr>
          <a:xfrm>
            <a:off x="-2" y="188039"/>
            <a:ext cx="7946267" cy="115136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chemeClr val="tx1"/>
                </a:solidFill>
                <a:latin typeface="A Hayat" panose="020B0800040000020004" pitchFamily="34" charset="-78"/>
                <a:ea typeface="A Hayat" panose="020B0800040000020004" pitchFamily="34" charset="-78"/>
                <a:cs typeface="B Titr" panose="00000700000000000000" pitchFamily="2" charset="-78"/>
              </a:rPr>
              <a:t>ورزش ایمن</a:t>
            </a:r>
          </a:p>
        </p:txBody>
      </p:sp>
      <p:sp>
        <p:nvSpPr>
          <p:cNvPr id="8" name="Subtitle 7">
            <a:extLst>
              <a:ext uri="{FF2B5EF4-FFF2-40B4-BE49-F238E27FC236}">
                <a16:creationId xmlns:a16="http://schemas.microsoft.com/office/drawing/2014/main" xmlns="" id="{F63907D3-7C5E-4F07-A284-BFCB66462D23}"/>
              </a:ext>
            </a:extLst>
          </p:cNvPr>
          <p:cNvSpPr>
            <a:spLocks noGrp="1"/>
          </p:cNvSpPr>
          <p:nvPr>
            <p:ph type="subTitle" idx="1"/>
          </p:nvPr>
        </p:nvSpPr>
        <p:spPr>
          <a:xfrm>
            <a:off x="371341" y="2046446"/>
            <a:ext cx="11449317" cy="4623515"/>
          </a:xfrm>
        </p:spPr>
        <p:txBody>
          <a:bodyPr>
            <a:normAutofit/>
          </a:bodyPr>
          <a:lstStyle/>
          <a:p>
            <a:pPr algn="just" rtl="1">
              <a:lnSpc>
                <a:spcPct val="150000"/>
              </a:lnSpc>
            </a:pPr>
            <a:r>
              <a:rPr lang="fa-IR" sz="2800" dirty="0">
                <a:cs typeface="B Mitra" panose="00000400000000000000" pitchFamily="2" charset="-78"/>
              </a:rPr>
              <a:t>اگر دارای شرایط زیر هستید با پزشک خانواده خود مشورت کنید:</a:t>
            </a:r>
          </a:p>
          <a:p>
            <a:pPr marL="457200" indent="-457200" algn="just" rtl="1">
              <a:lnSpc>
                <a:spcPct val="150000"/>
              </a:lnSpc>
              <a:buFont typeface="Wingdings" panose="05000000000000000000" pitchFamily="2" charset="2"/>
              <a:buChar char="ü"/>
            </a:pPr>
            <a:r>
              <a:rPr lang="fa-IR" sz="2800" b="1" dirty="0">
                <a:cs typeface="B Mitra" panose="00000400000000000000" pitchFamily="2" charset="-78"/>
              </a:rPr>
              <a:t>سن شما بالای 40 سال است و عادت به انجام فعالیت‌های ورزشی ندارید</a:t>
            </a:r>
          </a:p>
          <a:p>
            <a:pPr marL="457200" indent="-457200" algn="just" rtl="1">
              <a:lnSpc>
                <a:spcPct val="150000"/>
              </a:lnSpc>
              <a:buFont typeface="Wingdings" panose="05000000000000000000" pitchFamily="2" charset="2"/>
              <a:buChar char="ü"/>
            </a:pPr>
            <a:r>
              <a:rPr lang="fa-IR" sz="2800" b="1" dirty="0">
                <a:cs typeface="B Mitra" panose="00000400000000000000" pitchFamily="2" charset="-78"/>
              </a:rPr>
              <a:t>دارای مشکلات قلبی هستید و یا دچار حمله قلبی شده اید</a:t>
            </a:r>
          </a:p>
          <a:p>
            <a:pPr marL="457200" indent="-457200" algn="just" rtl="1">
              <a:lnSpc>
                <a:spcPct val="150000"/>
              </a:lnSpc>
              <a:buFont typeface="Wingdings" panose="05000000000000000000" pitchFamily="2" charset="2"/>
              <a:buChar char="ü"/>
            </a:pPr>
            <a:r>
              <a:rPr lang="fa-IR" sz="2800" b="1" dirty="0">
                <a:cs typeface="B Mitra" panose="00000400000000000000" pitchFamily="2" charset="-78"/>
              </a:rPr>
              <a:t>در خانواده خود سابقه بیماری قلبی داشته اید</a:t>
            </a:r>
          </a:p>
          <a:p>
            <a:pPr marL="457200" indent="-457200" algn="just" rtl="1">
              <a:lnSpc>
                <a:spcPct val="150000"/>
              </a:lnSpc>
              <a:buFont typeface="Wingdings" panose="05000000000000000000" pitchFamily="2" charset="2"/>
              <a:buChar char="ü"/>
            </a:pPr>
            <a:r>
              <a:rPr lang="fa-IR" sz="2800" b="1" dirty="0">
                <a:cs typeface="B Mitra" panose="00000400000000000000" pitchFamily="2" charset="-78"/>
              </a:rPr>
              <a:t>دچار فشار خون بالا، دیابت، پوکی استخوان و یا چاقی مفرط هستید</a:t>
            </a:r>
          </a:p>
          <a:p>
            <a:pPr algn="just" rtl="1">
              <a:lnSpc>
                <a:spcPct val="150000"/>
              </a:lnSpc>
            </a:pPr>
            <a:endParaRPr lang="fa-IR" sz="2800" b="1" dirty="0">
              <a:cs typeface="B Mitra" panose="00000400000000000000" pitchFamily="2" charset="-78"/>
            </a:endParaRPr>
          </a:p>
        </p:txBody>
      </p:sp>
    </p:spTree>
    <p:extLst>
      <p:ext uri="{BB962C8B-B14F-4D97-AF65-F5344CB8AC3E}">
        <p14:creationId xmlns:p14="http://schemas.microsoft.com/office/powerpoint/2010/main" val="310134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A0FEB76-606B-49A6-BB79-54008C6BE5F6}"/>
              </a:ext>
            </a:extLst>
          </p:cNvPr>
          <p:cNvSpPr/>
          <p:nvPr/>
        </p:nvSpPr>
        <p:spPr>
          <a:xfrm>
            <a:off x="-2" y="188039"/>
            <a:ext cx="7946267" cy="115136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chemeClr val="tx1"/>
                </a:solidFill>
                <a:latin typeface="A Hayat" panose="020B0800040000020004" pitchFamily="34" charset="-78"/>
                <a:ea typeface="A Hayat" panose="020B0800040000020004" pitchFamily="34" charset="-78"/>
                <a:cs typeface="B Titr" panose="00000700000000000000" pitchFamily="2" charset="-78"/>
              </a:rPr>
              <a:t>مهم‌ترین توصیه‌ها برای داشتن فعالیت بدنی مناسب</a:t>
            </a:r>
          </a:p>
        </p:txBody>
      </p:sp>
      <p:sp>
        <p:nvSpPr>
          <p:cNvPr id="8" name="Subtitle 7">
            <a:extLst>
              <a:ext uri="{FF2B5EF4-FFF2-40B4-BE49-F238E27FC236}">
                <a16:creationId xmlns:a16="http://schemas.microsoft.com/office/drawing/2014/main" xmlns="" id="{F63907D3-7C5E-4F07-A284-BFCB66462D23}"/>
              </a:ext>
            </a:extLst>
          </p:cNvPr>
          <p:cNvSpPr>
            <a:spLocks noGrp="1"/>
          </p:cNvSpPr>
          <p:nvPr>
            <p:ph type="subTitle" idx="1"/>
          </p:nvPr>
        </p:nvSpPr>
        <p:spPr>
          <a:xfrm>
            <a:off x="371341" y="2046446"/>
            <a:ext cx="11449317" cy="3864957"/>
          </a:xfrm>
        </p:spPr>
        <p:txBody>
          <a:bodyPr>
            <a:normAutofit fontScale="92500" lnSpcReduction="20000"/>
          </a:bodyPr>
          <a:lstStyle/>
          <a:p>
            <a:pPr marL="457200" indent="-457200" algn="just" rtl="1">
              <a:lnSpc>
                <a:spcPct val="150000"/>
              </a:lnSpc>
              <a:buFont typeface="Wingdings" panose="05000000000000000000" pitchFamily="2" charset="2"/>
              <a:buChar char="ü"/>
            </a:pPr>
            <a:r>
              <a:rPr lang="fa-IR" sz="2800" dirty="0">
                <a:cs typeface="B Mitra" panose="00000400000000000000" pitchFamily="2" charset="-78"/>
              </a:rPr>
              <a:t>عادت‌های کم تحرکی مثل تماشای تلویزیون را محدود کنید.</a:t>
            </a:r>
          </a:p>
          <a:p>
            <a:pPr marL="457200" indent="-457200" algn="just" rtl="1">
              <a:lnSpc>
                <a:spcPct val="150000"/>
              </a:lnSpc>
              <a:buFont typeface="Wingdings" panose="05000000000000000000" pitchFamily="2" charset="2"/>
              <a:buChar char="ü"/>
            </a:pPr>
            <a:r>
              <a:rPr lang="fa-IR" sz="2800" dirty="0">
                <a:cs typeface="B Mitra" panose="00000400000000000000" pitchFamily="2" charset="-78"/>
              </a:rPr>
              <a:t>میزان انرژی و کالری غذای مصرفی خود را محدود کنید.</a:t>
            </a:r>
          </a:p>
          <a:p>
            <a:pPr marL="457200" indent="-457200" algn="just" rtl="1">
              <a:lnSpc>
                <a:spcPct val="150000"/>
              </a:lnSpc>
              <a:buFont typeface="Wingdings" panose="05000000000000000000" pitchFamily="2" charset="2"/>
              <a:buChar char="ü"/>
            </a:pPr>
            <a:r>
              <a:rPr lang="fa-IR" sz="2800" dirty="0">
                <a:cs typeface="B Mitra" panose="00000400000000000000" pitchFamily="2" charset="-78"/>
              </a:rPr>
              <a:t>اگر اتومبیل شخصی دارید قبل از رسیدن به مقصد پارک کرده و بقیه مسیر را پیاده روی کنید.</a:t>
            </a:r>
          </a:p>
          <a:p>
            <a:pPr marL="457200" indent="-457200" algn="just" rtl="1">
              <a:lnSpc>
                <a:spcPct val="150000"/>
              </a:lnSpc>
              <a:buFont typeface="Wingdings" panose="05000000000000000000" pitchFamily="2" charset="2"/>
              <a:buChar char="ü"/>
            </a:pPr>
            <a:r>
              <a:rPr lang="fa-IR" sz="2800" dirty="0">
                <a:cs typeface="B Mitra" panose="00000400000000000000" pitchFamily="2" charset="-78"/>
              </a:rPr>
              <a:t>سعی کنید ورزش‌هایی داشته باشید که از آن لذت ببرید.</a:t>
            </a:r>
          </a:p>
          <a:p>
            <a:pPr marL="457200" indent="-457200" algn="just" rtl="1">
              <a:lnSpc>
                <a:spcPct val="150000"/>
              </a:lnSpc>
              <a:buFont typeface="Wingdings" panose="05000000000000000000" pitchFamily="2" charset="2"/>
              <a:buChar char="ü"/>
            </a:pPr>
            <a:r>
              <a:rPr lang="fa-IR" sz="2800" dirty="0">
                <a:cs typeface="B Mitra" panose="00000400000000000000" pitchFamily="2" charset="-78"/>
              </a:rPr>
              <a:t>خانواده و دوستان را وادار کنید همراه شما ورزش کنند.</a:t>
            </a:r>
          </a:p>
          <a:p>
            <a:pPr marL="457200" indent="-457200" algn="just" rtl="1">
              <a:lnSpc>
                <a:spcPct val="150000"/>
              </a:lnSpc>
              <a:buFont typeface="Wingdings" panose="05000000000000000000" pitchFamily="2" charset="2"/>
              <a:buChar char="ü"/>
            </a:pPr>
            <a:r>
              <a:rPr lang="fa-IR" sz="2800" dirty="0">
                <a:cs typeface="B Mitra" panose="00000400000000000000" pitchFamily="2" charset="-78"/>
              </a:rPr>
              <a:t>حداقل روزانه 30 دقیقه فعالیت بدنی متوسط داشته باشید.</a:t>
            </a:r>
          </a:p>
          <a:p>
            <a:pPr marL="457200" indent="-457200" algn="just" rtl="1">
              <a:lnSpc>
                <a:spcPct val="150000"/>
              </a:lnSpc>
              <a:buFont typeface="Wingdings" panose="05000000000000000000" pitchFamily="2" charset="2"/>
              <a:buChar char="ü"/>
            </a:pPr>
            <a:endParaRPr lang="fa-IR" sz="2800" dirty="0">
              <a:cs typeface="B Mitra" panose="00000400000000000000" pitchFamily="2" charset="-78"/>
            </a:endParaRPr>
          </a:p>
          <a:p>
            <a:pPr algn="just" rtl="1">
              <a:lnSpc>
                <a:spcPct val="150000"/>
              </a:lnSpc>
            </a:pPr>
            <a:endParaRPr lang="fa-IR" sz="2800" dirty="0">
              <a:cs typeface="B Mitra" panose="00000400000000000000" pitchFamily="2" charset="-78"/>
            </a:endParaRPr>
          </a:p>
        </p:txBody>
      </p:sp>
      <p:sp>
        <p:nvSpPr>
          <p:cNvPr id="4" name="Rectangle: Rounded Corners 3">
            <a:extLst>
              <a:ext uri="{FF2B5EF4-FFF2-40B4-BE49-F238E27FC236}">
                <a16:creationId xmlns:a16="http://schemas.microsoft.com/office/drawing/2014/main" xmlns="" id="{7A8EA9A0-7776-4F6E-87F4-F8EACD85B5E1}"/>
              </a:ext>
            </a:extLst>
          </p:cNvPr>
          <p:cNvSpPr/>
          <p:nvPr/>
        </p:nvSpPr>
        <p:spPr>
          <a:xfrm>
            <a:off x="412123" y="4945487"/>
            <a:ext cx="5254581" cy="1680693"/>
          </a:xfrm>
          <a:prstGeom prst="roundRect">
            <a:avLst/>
          </a:prstGeom>
          <a:solidFill>
            <a:srgbClr val="00CC66"/>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sp3d extrusionH="57150">
              <a:bevelT w="38100" h="38100" prst="angle"/>
            </a:sp3d>
          </a:bodyPr>
          <a:lstStyle/>
          <a:p>
            <a:pPr algn="ctr"/>
            <a:endParaRPr lang="fa-IR"/>
          </a:p>
        </p:txBody>
      </p:sp>
      <p:sp>
        <p:nvSpPr>
          <p:cNvPr id="2" name="TextBox 1">
            <a:extLst>
              <a:ext uri="{FF2B5EF4-FFF2-40B4-BE49-F238E27FC236}">
                <a16:creationId xmlns:a16="http://schemas.microsoft.com/office/drawing/2014/main" xmlns="" id="{7862C0C7-A661-410C-80E8-FAFAF4E59F62}"/>
              </a:ext>
            </a:extLst>
          </p:cNvPr>
          <p:cNvSpPr txBox="1"/>
          <p:nvPr/>
        </p:nvSpPr>
        <p:spPr>
          <a:xfrm>
            <a:off x="676139" y="5066405"/>
            <a:ext cx="4726547" cy="1438855"/>
          </a:xfrm>
          <a:prstGeom prst="rect">
            <a:avLst/>
          </a:prstGeom>
          <a:noFill/>
        </p:spPr>
        <p:txBody>
          <a:bodyPr wrap="square" rtlCol="1">
            <a:spAutoFit/>
          </a:bodyPr>
          <a:lstStyle/>
          <a:p>
            <a:pPr algn="ctr">
              <a:lnSpc>
                <a:spcPct val="150000"/>
              </a:lnSpc>
            </a:pPr>
            <a:r>
              <a:rPr lang="fa-IR" sz="2000" dirty="0">
                <a:cs typeface="B Titr" panose="00000700000000000000" pitchFamily="2" charset="-78"/>
              </a:rPr>
              <a:t>کلام آخر: حتی فعالیت بدنی کم بهتر از هیچ گونه فعالیتی است. هر روز که فعالیت بدنی بیشتری دارید به کاهش خطر سرطان بیشتر کمک کرده‌اید</a:t>
            </a:r>
          </a:p>
        </p:txBody>
      </p:sp>
    </p:spTree>
    <p:extLst>
      <p:ext uri="{BB962C8B-B14F-4D97-AF65-F5344CB8AC3E}">
        <p14:creationId xmlns:p14="http://schemas.microsoft.com/office/powerpoint/2010/main" val="414209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088E23-F0A9-4436-95B7-103CD899CC74}"/>
              </a:ext>
            </a:extLst>
          </p:cNvPr>
          <p:cNvSpPr>
            <a:spLocks noGrp="1"/>
          </p:cNvSpPr>
          <p:nvPr>
            <p:ph type="title"/>
          </p:nvPr>
        </p:nvSpPr>
        <p:spPr>
          <a:xfrm>
            <a:off x="838200" y="365125"/>
            <a:ext cx="10515600" cy="3240960"/>
          </a:xfrm>
        </p:spPr>
        <p:txBody>
          <a:bodyPr>
            <a:normAutofit/>
          </a:bodyPr>
          <a:lstStyle/>
          <a:p>
            <a:pPr algn="just" rtl="1">
              <a:lnSpc>
                <a:spcPct val="150000"/>
              </a:lnSpc>
            </a:pPr>
            <a:r>
              <a:rPr lang="fa-IR" sz="2800" b="1" dirty="0">
                <a:cs typeface="B Mitra" panose="00000400000000000000" pitchFamily="2" charset="-78"/>
              </a:rPr>
              <a:t>بیشتر مردم کشورمان کمتر از میزان مورد نیاز ورزش می‌کنند. با توجه به آمار منتشر شده، 35 درصد افراد 15 تا 64 ساله کشور در اوقات فراغت خویش به هیچ وجه فعالیت فیزیکی انجام نمی‌دهند.</a:t>
            </a:r>
          </a:p>
        </p:txBody>
      </p:sp>
      <p:pic>
        <p:nvPicPr>
          <p:cNvPr id="7" name="Picture 6">
            <a:extLst>
              <a:ext uri="{FF2B5EF4-FFF2-40B4-BE49-F238E27FC236}">
                <a16:creationId xmlns:a16="http://schemas.microsoft.com/office/drawing/2014/main" xmlns="" id="{3DA055E9-E7AC-43D6-976B-06633C00A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57" y="2487411"/>
            <a:ext cx="6555883" cy="4370589"/>
          </a:xfrm>
          <a:prstGeom prst="rect">
            <a:avLst/>
          </a:prstGeom>
        </p:spPr>
      </p:pic>
    </p:spTree>
    <p:extLst>
      <p:ext uri="{BB962C8B-B14F-4D97-AF65-F5344CB8AC3E}">
        <p14:creationId xmlns:p14="http://schemas.microsoft.com/office/powerpoint/2010/main" val="124445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3CE67A5-5D82-4C33-AF8C-F7DA17946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56" y="1429556"/>
            <a:ext cx="4692295" cy="3031882"/>
          </a:xfrm>
          <a:prstGeom prst="rect">
            <a:avLst/>
          </a:prstGeom>
        </p:spPr>
      </p:pic>
      <p:sp>
        <p:nvSpPr>
          <p:cNvPr id="3" name="Rectangle 2">
            <a:extLst>
              <a:ext uri="{FF2B5EF4-FFF2-40B4-BE49-F238E27FC236}">
                <a16:creationId xmlns:a16="http://schemas.microsoft.com/office/drawing/2014/main" xmlns="" id="{FA0FEB76-606B-49A6-BB79-54008C6BE5F6}"/>
              </a:ext>
            </a:extLst>
          </p:cNvPr>
          <p:cNvSpPr/>
          <p:nvPr/>
        </p:nvSpPr>
        <p:spPr>
          <a:xfrm>
            <a:off x="-2" y="188039"/>
            <a:ext cx="7920509" cy="115136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chemeClr val="tx1"/>
                </a:solidFill>
                <a:latin typeface="A Hayat" panose="020B0800040000020004" pitchFamily="34" charset="-78"/>
                <a:ea typeface="A Hayat" panose="020B0800040000020004" pitchFamily="34" charset="-78"/>
                <a:cs typeface="B Titr" panose="00000700000000000000" pitchFamily="2" charset="-78"/>
              </a:rPr>
              <a:t>فعالیت بدنی مناسب چه اثراتی دارد</a:t>
            </a:r>
          </a:p>
        </p:txBody>
      </p:sp>
      <p:sp>
        <p:nvSpPr>
          <p:cNvPr id="8" name="Subtitle 7">
            <a:extLst>
              <a:ext uri="{FF2B5EF4-FFF2-40B4-BE49-F238E27FC236}">
                <a16:creationId xmlns:a16="http://schemas.microsoft.com/office/drawing/2014/main" xmlns="" id="{F63907D3-7C5E-4F07-A284-BFCB66462D23}"/>
              </a:ext>
            </a:extLst>
          </p:cNvPr>
          <p:cNvSpPr>
            <a:spLocks noGrp="1"/>
          </p:cNvSpPr>
          <p:nvPr>
            <p:ph type="subTitle" idx="1"/>
          </p:nvPr>
        </p:nvSpPr>
        <p:spPr>
          <a:xfrm>
            <a:off x="1601272" y="1429555"/>
            <a:ext cx="10170017" cy="5240406"/>
          </a:xfrm>
        </p:spPr>
        <p:txBody>
          <a:bodyPr>
            <a:normAutofit/>
          </a:bodyPr>
          <a:lstStyle/>
          <a:p>
            <a:pPr algn="r"/>
            <a:r>
              <a:rPr lang="fa-IR" sz="2800" b="1" dirty="0">
                <a:cs typeface="B Mitra" panose="00000400000000000000" pitchFamily="2" charset="-78"/>
              </a:rPr>
              <a:t>زندگی طولانی تر</a:t>
            </a:r>
            <a:endParaRPr lang="en-US" sz="2800" b="1" dirty="0">
              <a:cs typeface="B Mitra" panose="00000400000000000000" pitchFamily="2" charset="-78"/>
            </a:endParaRPr>
          </a:p>
          <a:p>
            <a:pPr algn="r"/>
            <a:r>
              <a:rPr lang="fa-IR" sz="2800" b="1" dirty="0">
                <a:cs typeface="B Mitra" panose="00000400000000000000" pitchFamily="2" charset="-78"/>
              </a:rPr>
              <a:t>بهبود خلق و عزت نفس</a:t>
            </a:r>
          </a:p>
          <a:p>
            <a:pPr algn="r"/>
            <a:r>
              <a:rPr lang="fa-IR" sz="2800" b="1" dirty="0">
                <a:cs typeface="B Mitra" panose="00000400000000000000" pitchFamily="2" charset="-78"/>
              </a:rPr>
              <a:t>خطر سرطان پایین تر</a:t>
            </a:r>
          </a:p>
          <a:p>
            <a:pPr algn="r"/>
            <a:r>
              <a:rPr lang="fa-IR" dirty="0">
                <a:cs typeface="B Mitra" panose="00000400000000000000" pitchFamily="2" charset="-78"/>
              </a:rPr>
              <a:t>خطر پایین تر بسیار از بیماری‌ها و وضعیت‌های غیر عادی مثل:</a:t>
            </a:r>
          </a:p>
          <a:p>
            <a:pPr algn="r"/>
            <a:r>
              <a:rPr lang="fa-IR" sz="2800" b="1" dirty="0">
                <a:cs typeface="B Mitra" panose="00000400000000000000" pitchFamily="2" charset="-78"/>
              </a:rPr>
              <a:t>اضافه وزن و چاقی</a:t>
            </a:r>
          </a:p>
          <a:p>
            <a:pPr algn="r"/>
            <a:r>
              <a:rPr lang="fa-IR" sz="2800" b="1" dirty="0">
                <a:cs typeface="B Mitra" panose="00000400000000000000" pitchFamily="2" charset="-78"/>
              </a:rPr>
              <a:t>سکته مغزی</a:t>
            </a:r>
          </a:p>
          <a:p>
            <a:pPr algn="r"/>
            <a:r>
              <a:rPr lang="fa-IR" sz="2800" b="1" dirty="0">
                <a:cs typeface="B Mitra" panose="00000400000000000000" pitchFamily="2" charset="-78"/>
              </a:rPr>
              <a:t>دیابت </a:t>
            </a:r>
          </a:p>
          <a:p>
            <a:pPr algn="r"/>
            <a:r>
              <a:rPr lang="fa-IR" sz="2800" b="1" dirty="0">
                <a:cs typeface="B Mitra" panose="00000400000000000000" pitchFamily="2" charset="-78"/>
              </a:rPr>
              <a:t>فشارخون بالا</a:t>
            </a:r>
          </a:p>
          <a:p>
            <a:pPr algn="r"/>
            <a:r>
              <a:rPr lang="fa-IR" sz="2800" b="1" dirty="0">
                <a:cs typeface="B Mitra" panose="00000400000000000000" pitchFamily="2" charset="-78"/>
              </a:rPr>
              <a:t>آرتروز</a:t>
            </a:r>
          </a:p>
          <a:p>
            <a:pPr algn="r"/>
            <a:r>
              <a:rPr lang="fa-IR" sz="2800" b="1" dirty="0">
                <a:cs typeface="B Mitra" panose="00000400000000000000" pitchFamily="2" charset="-78"/>
              </a:rPr>
              <a:t>پوکی استخوان</a:t>
            </a:r>
            <a:endParaRPr lang="en-US" sz="2800" b="1" dirty="0">
              <a:cs typeface="B Mitra" panose="00000400000000000000" pitchFamily="2" charset="-78"/>
            </a:endParaRPr>
          </a:p>
          <a:p>
            <a:pPr algn="r"/>
            <a:endParaRPr lang="fa-IR" dirty="0"/>
          </a:p>
        </p:txBody>
      </p:sp>
      <p:sp>
        <p:nvSpPr>
          <p:cNvPr id="11" name="Arrow: Down 10">
            <a:extLst>
              <a:ext uri="{FF2B5EF4-FFF2-40B4-BE49-F238E27FC236}">
                <a16:creationId xmlns:a16="http://schemas.microsoft.com/office/drawing/2014/main" xmlns="" id="{EF5BD12F-BCDE-40D3-875C-EBBDAB619286}"/>
              </a:ext>
            </a:extLst>
          </p:cNvPr>
          <p:cNvSpPr/>
          <p:nvPr/>
        </p:nvSpPr>
        <p:spPr>
          <a:xfrm>
            <a:off x="2318387" y="4185633"/>
            <a:ext cx="484632" cy="5097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a:extLst>
              <a:ext uri="{FF2B5EF4-FFF2-40B4-BE49-F238E27FC236}">
                <a16:creationId xmlns:a16="http://schemas.microsoft.com/office/drawing/2014/main" xmlns="" id="{FDA6396C-6CCA-45D0-A473-534CB7137AEA}"/>
              </a:ext>
            </a:extLst>
          </p:cNvPr>
          <p:cNvSpPr txBox="1"/>
          <p:nvPr/>
        </p:nvSpPr>
        <p:spPr>
          <a:xfrm>
            <a:off x="214557" y="4946946"/>
            <a:ext cx="4885478" cy="1815882"/>
          </a:xfrm>
          <a:prstGeom prst="rect">
            <a:avLst/>
          </a:prstGeom>
          <a:solidFill>
            <a:schemeClr val="bg1">
              <a:lumMod val="95000"/>
            </a:schemeClr>
          </a:solidFill>
        </p:spPr>
        <p:txBody>
          <a:bodyPr wrap="square" rtlCol="1">
            <a:spAutoFit/>
          </a:bodyPr>
          <a:lstStyle/>
          <a:p>
            <a:pPr algn="just" rtl="1"/>
            <a:r>
              <a:rPr lang="fa-IR" sz="2800" dirty="0">
                <a:cs typeface="B Mitra" panose="00000400000000000000" pitchFamily="2" charset="-78"/>
              </a:rPr>
              <a:t>پیاده روی تند برای حداقل روزی 30 دقیقه: باعث کاهش خطر مرگ زودرس، بیماری قلبی، سکته مغزی، دیابت و سرطان روده بزرگ می شود</a:t>
            </a:r>
          </a:p>
        </p:txBody>
      </p:sp>
    </p:spTree>
    <p:extLst>
      <p:ext uri="{BB962C8B-B14F-4D97-AF65-F5344CB8AC3E}">
        <p14:creationId xmlns:p14="http://schemas.microsoft.com/office/powerpoint/2010/main" val="181835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A0FEB76-606B-49A6-BB79-54008C6BE5F6}"/>
              </a:ext>
            </a:extLst>
          </p:cNvPr>
          <p:cNvSpPr/>
          <p:nvPr/>
        </p:nvSpPr>
        <p:spPr>
          <a:xfrm>
            <a:off x="-2" y="188039"/>
            <a:ext cx="7946267" cy="115136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chemeClr val="tx1"/>
                </a:solidFill>
                <a:latin typeface="A Hayat" panose="020B0800040000020004" pitchFamily="34" charset="-78"/>
                <a:ea typeface="A Hayat" panose="020B0800040000020004" pitchFamily="34" charset="-78"/>
                <a:cs typeface="B Titr" panose="00000700000000000000" pitchFamily="2" charset="-78"/>
              </a:rPr>
              <a:t>نمونه‌هایی از تاثیر فعالیت بدنی در کاهش بروز سرطان</a:t>
            </a:r>
          </a:p>
        </p:txBody>
      </p:sp>
      <p:sp>
        <p:nvSpPr>
          <p:cNvPr id="8" name="Subtitle 7">
            <a:extLst>
              <a:ext uri="{FF2B5EF4-FFF2-40B4-BE49-F238E27FC236}">
                <a16:creationId xmlns:a16="http://schemas.microsoft.com/office/drawing/2014/main" xmlns="" id="{F63907D3-7C5E-4F07-A284-BFCB66462D23}"/>
              </a:ext>
            </a:extLst>
          </p:cNvPr>
          <p:cNvSpPr>
            <a:spLocks noGrp="1"/>
          </p:cNvSpPr>
          <p:nvPr>
            <p:ph type="subTitle" idx="1"/>
          </p:nvPr>
        </p:nvSpPr>
        <p:spPr>
          <a:xfrm>
            <a:off x="7868994" y="2202289"/>
            <a:ext cx="3567448" cy="540913"/>
          </a:xfrm>
        </p:spPr>
        <p:txBody>
          <a:bodyPr>
            <a:normAutofit/>
          </a:bodyPr>
          <a:lstStyle/>
          <a:p>
            <a:pPr algn="r"/>
            <a:r>
              <a:rPr lang="fa-IR" sz="2800" b="1" dirty="0">
                <a:cs typeface="B Mitra" panose="00000400000000000000" pitchFamily="2" charset="-78"/>
              </a:rPr>
              <a:t>ورزش و سرطان روده بزرگ</a:t>
            </a:r>
          </a:p>
        </p:txBody>
      </p:sp>
      <p:sp>
        <p:nvSpPr>
          <p:cNvPr id="9" name="Subtitle 7">
            <a:extLst>
              <a:ext uri="{FF2B5EF4-FFF2-40B4-BE49-F238E27FC236}">
                <a16:creationId xmlns:a16="http://schemas.microsoft.com/office/drawing/2014/main" xmlns="" id="{EBBE4AB6-187F-4E98-817C-5CBAFA04F70A}"/>
              </a:ext>
            </a:extLst>
          </p:cNvPr>
          <p:cNvSpPr txBox="1">
            <a:spLocks/>
          </p:cNvSpPr>
          <p:nvPr/>
        </p:nvSpPr>
        <p:spPr>
          <a:xfrm>
            <a:off x="7868994" y="2962143"/>
            <a:ext cx="3567448" cy="540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a-IR" sz="2800" b="1" dirty="0">
                <a:cs typeface="B Mitra" panose="00000400000000000000" pitchFamily="2" charset="-78"/>
              </a:rPr>
              <a:t>ورزش و سرطان پستان</a:t>
            </a:r>
          </a:p>
        </p:txBody>
      </p:sp>
      <p:sp>
        <p:nvSpPr>
          <p:cNvPr id="13" name="Subtitle 7">
            <a:extLst>
              <a:ext uri="{FF2B5EF4-FFF2-40B4-BE49-F238E27FC236}">
                <a16:creationId xmlns:a16="http://schemas.microsoft.com/office/drawing/2014/main" xmlns="" id="{8218D538-9752-4D43-91C3-31E9BDDDAD9E}"/>
              </a:ext>
            </a:extLst>
          </p:cNvPr>
          <p:cNvSpPr txBox="1">
            <a:spLocks/>
          </p:cNvSpPr>
          <p:nvPr/>
        </p:nvSpPr>
        <p:spPr>
          <a:xfrm>
            <a:off x="7868994" y="3721997"/>
            <a:ext cx="3567448" cy="540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a-IR" sz="2800" b="1" dirty="0">
                <a:cs typeface="B Mitra" panose="00000400000000000000" pitchFamily="2" charset="-78"/>
              </a:rPr>
              <a:t>ورزش و سرطان رحم</a:t>
            </a:r>
          </a:p>
        </p:txBody>
      </p:sp>
      <p:sp>
        <p:nvSpPr>
          <p:cNvPr id="14" name="Subtitle 7">
            <a:extLst>
              <a:ext uri="{FF2B5EF4-FFF2-40B4-BE49-F238E27FC236}">
                <a16:creationId xmlns:a16="http://schemas.microsoft.com/office/drawing/2014/main" xmlns="" id="{1993ABDD-E622-4258-9288-97E18C2F0085}"/>
              </a:ext>
            </a:extLst>
          </p:cNvPr>
          <p:cNvSpPr txBox="1">
            <a:spLocks/>
          </p:cNvSpPr>
          <p:nvPr/>
        </p:nvSpPr>
        <p:spPr>
          <a:xfrm>
            <a:off x="7868994" y="4481851"/>
            <a:ext cx="3567448" cy="540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a-IR" sz="2800" b="1" dirty="0">
                <a:cs typeface="B Mitra" panose="00000400000000000000" pitchFamily="2" charset="-78"/>
              </a:rPr>
              <a:t>ورزش و سرطان ریه</a:t>
            </a:r>
          </a:p>
        </p:txBody>
      </p:sp>
      <p:sp>
        <p:nvSpPr>
          <p:cNvPr id="15" name="Subtitle 7">
            <a:extLst>
              <a:ext uri="{FF2B5EF4-FFF2-40B4-BE49-F238E27FC236}">
                <a16:creationId xmlns:a16="http://schemas.microsoft.com/office/drawing/2014/main" xmlns="" id="{20EBF8E2-F9FD-400D-9A34-BDE86DF1EFA2}"/>
              </a:ext>
            </a:extLst>
          </p:cNvPr>
          <p:cNvSpPr txBox="1">
            <a:spLocks/>
          </p:cNvSpPr>
          <p:nvPr/>
        </p:nvSpPr>
        <p:spPr>
          <a:xfrm>
            <a:off x="7868994" y="5241705"/>
            <a:ext cx="3567448" cy="540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a-IR" sz="2800" b="1" dirty="0">
                <a:cs typeface="B Mitra" panose="00000400000000000000" pitchFamily="2" charset="-78"/>
              </a:rPr>
              <a:t>ورزش و سرطان پروستات</a:t>
            </a:r>
          </a:p>
        </p:txBody>
      </p:sp>
      <p:sp>
        <p:nvSpPr>
          <p:cNvPr id="16" name="Subtitle 7">
            <a:extLst>
              <a:ext uri="{FF2B5EF4-FFF2-40B4-BE49-F238E27FC236}">
                <a16:creationId xmlns:a16="http://schemas.microsoft.com/office/drawing/2014/main" xmlns="" id="{934EFD9A-2D5F-477F-B12D-2AF63C525239}"/>
              </a:ext>
            </a:extLst>
          </p:cNvPr>
          <p:cNvSpPr txBox="1">
            <a:spLocks/>
          </p:cNvSpPr>
          <p:nvPr/>
        </p:nvSpPr>
        <p:spPr>
          <a:xfrm>
            <a:off x="463637" y="1809482"/>
            <a:ext cx="5306099" cy="817809"/>
          </a:xfrm>
          <a:prstGeom prst="rect">
            <a:avLst/>
          </a:prstGeom>
          <a:solidFill>
            <a:srgbClr val="00FF0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a-IR" dirty="0">
                <a:cs typeface="B Mitra" panose="00000400000000000000" pitchFamily="2" charset="-78"/>
              </a:rPr>
              <a:t>فعالیت بدنی احتمال ابتلا به سرطان روده بزرگ را 30 تا 40 درصد کاهش می‌دهد</a:t>
            </a:r>
          </a:p>
        </p:txBody>
      </p:sp>
      <p:sp>
        <p:nvSpPr>
          <p:cNvPr id="17" name="Subtitle 7">
            <a:extLst>
              <a:ext uri="{FF2B5EF4-FFF2-40B4-BE49-F238E27FC236}">
                <a16:creationId xmlns:a16="http://schemas.microsoft.com/office/drawing/2014/main" xmlns="" id="{9953BC55-CBB6-44C9-9071-1A7F2B4EBC40}"/>
              </a:ext>
            </a:extLst>
          </p:cNvPr>
          <p:cNvSpPr txBox="1">
            <a:spLocks/>
          </p:cNvSpPr>
          <p:nvPr/>
        </p:nvSpPr>
        <p:spPr>
          <a:xfrm>
            <a:off x="463638" y="3329193"/>
            <a:ext cx="5306099" cy="817809"/>
          </a:xfrm>
          <a:prstGeom prst="rect">
            <a:avLst/>
          </a:prstGeom>
          <a:solidFill>
            <a:srgbClr val="00CC66"/>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a-IR" dirty="0">
                <a:cs typeface="B Mitra" panose="00000400000000000000" pitchFamily="2" charset="-78"/>
              </a:rPr>
              <a:t>فعالیت بدنی احتمال ابتلا به سرطان رحم را 20 تا 40 درصد کاهش می‌دهد</a:t>
            </a:r>
          </a:p>
        </p:txBody>
      </p:sp>
      <p:sp>
        <p:nvSpPr>
          <p:cNvPr id="18" name="Subtitle 7">
            <a:extLst>
              <a:ext uri="{FF2B5EF4-FFF2-40B4-BE49-F238E27FC236}">
                <a16:creationId xmlns:a16="http://schemas.microsoft.com/office/drawing/2014/main" xmlns="" id="{E02E5936-A463-4144-B66E-E871A402A1A8}"/>
              </a:ext>
            </a:extLst>
          </p:cNvPr>
          <p:cNvSpPr txBox="1">
            <a:spLocks/>
          </p:cNvSpPr>
          <p:nvPr/>
        </p:nvSpPr>
        <p:spPr>
          <a:xfrm>
            <a:off x="463637" y="5048525"/>
            <a:ext cx="5306099" cy="540914"/>
          </a:xfrm>
          <a:prstGeom prst="rect">
            <a:avLst/>
          </a:prstGeom>
          <a:solidFill>
            <a:srgbClr val="66FF99"/>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a-IR" dirty="0">
                <a:cs typeface="B Mitra" panose="00000400000000000000" pitchFamily="2" charset="-78"/>
              </a:rPr>
              <a:t>فعالیت بدنی احتمال ابتلا به ریه را 20 درصد کاهش می‌دهد</a:t>
            </a:r>
          </a:p>
        </p:txBody>
      </p:sp>
      <p:cxnSp>
        <p:nvCxnSpPr>
          <p:cNvPr id="5" name="Connector: Elbow 4">
            <a:extLst>
              <a:ext uri="{FF2B5EF4-FFF2-40B4-BE49-F238E27FC236}">
                <a16:creationId xmlns:a16="http://schemas.microsoft.com/office/drawing/2014/main" xmlns="" id="{FEB5025F-0BD9-44D3-92A9-287B96FE2EAD}"/>
              </a:ext>
            </a:extLst>
          </p:cNvPr>
          <p:cNvCxnSpPr>
            <a:cxnSpLocks/>
            <a:stCxn id="8" idx="1"/>
            <a:endCxn id="16" idx="3"/>
          </p:cNvCxnSpPr>
          <p:nvPr/>
        </p:nvCxnSpPr>
        <p:spPr>
          <a:xfrm rot="10800000">
            <a:off x="5769736" y="2218388"/>
            <a:ext cx="2099258" cy="2543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xmlns="" id="{1543D3B3-5C2F-4AEE-876F-AD9F42D76062}"/>
              </a:ext>
            </a:extLst>
          </p:cNvPr>
          <p:cNvCxnSpPr>
            <a:cxnSpLocks/>
            <a:endCxn id="17" idx="3"/>
          </p:cNvCxnSpPr>
          <p:nvPr/>
        </p:nvCxnSpPr>
        <p:spPr>
          <a:xfrm rot="10800000">
            <a:off x="5769737" y="3738099"/>
            <a:ext cx="2099258" cy="1706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xmlns="" id="{253BF74E-BEB7-4EBC-96A3-622640D64703}"/>
              </a:ext>
            </a:extLst>
          </p:cNvPr>
          <p:cNvCxnSpPr>
            <a:cxnSpLocks/>
            <a:stCxn id="14" idx="1"/>
            <a:endCxn id="18" idx="3"/>
          </p:cNvCxnSpPr>
          <p:nvPr/>
        </p:nvCxnSpPr>
        <p:spPr>
          <a:xfrm rot="10800000" flipV="1">
            <a:off x="5769736" y="4752308"/>
            <a:ext cx="2099258" cy="5666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30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A0FEB76-606B-49A6-BB79-54008C6BE5F6}"/>
              </a:ext>
            </a:extLst>
          </p:cNvPr>
          <p:cNvSpPr/>
          <p:nvPr/>
        </p:nvSpPr>
        <p:spPr>
          <a:xfrm>
            <a:off x="-2" y="188039"/>
            <a:ext cx="7946267" cy="115136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chemeClr val="tx1"/>
                </a:solidFill>
                <a:latin typeface="A Hayat" panose="020B0800040000020004" pitchFamily="34" charset="-78"/>
                <a:ea typeface="A Hayat" panose="020B0800040000020004" pitchFamily="34" charset="-78"/>
                <a:cs typeface="B Titr" panose="00000700000000000000" pitchFamily="2" charset="-78"/>
              </a:rPr>
              <a:t>تعریف فعالیت بدنی و درجات آن</a:t>
            </a:r>
          </a:p>
        </p:txBody>
      </p:sp>
      <p:sp>
        <p:nvSpPr>
          <p:cNvPr id="8" name="Subtitle 7">
            <a:extLst>
              <a:ext uri="{FF2B5EF4-FFF2-40B4-BE49-F238E27FC236}">
                <a16:creationId xmlns:a16="http://schemas.microsoft.com/office/drawing/2014/main" xmlns="" id="{F63907D3-7C5E-4F07-A284-BFCB66462D23}"/>
              </a:ext>
            </a:extLst>
          </p:cNvPr>
          <p:cNvSpPr>
            <a:spLocks noGrp="1"/>
          </p:cNvSpPr>
          <p:nvPr>
            <p:ph type="subTitle" idx="1"/>
          </p:nvPr>
        </p:nvSpPr>
        <p:spPr>
          <a:xfrm>
            <a:off x="244699" y="1648497"/>
            <a:ext cx="11449317" cy="4803818"/>
          </a:xfrm>
        </p:spPr>
        <p:txBody>
          <a:bodyPr>
            <a:normAutofit/>
          </a:bodyPr>
          <a:lstStyle/>
          <a:p>
            <a:pPr algn="just" rtl="1">
              <a:lnSpc>
                <a:spcPct val="150000"/>
              </a:lnSpc>
            </a:pPr>
            <a:r>
              <a:rPr lang="fa-IR" sz="2800" dirty="0">
                <a:cs typeface="B Mitra" panose="00000400000000000000" pitchFamily="2" charset="-78"/>
              </a:rPr>
              <a:t>به هر گونه فعالیت یا حرکت بدن که در اثر انقباض و انبساط عضلات اسکلتی ایجاد شده و نیازمند صرف انرژی است، فعالیت بدنی گفته می‌شود. و دارای سه نوع زیر می‌باشد:</a:t>
            </a:r>
            <a:endParaRPr lang="en-US" sz="2800" dirty="0">
              <a:cs typeface="B Mitra" panose="00000400000000000000" pitchFamily="2" charset="-78"/>
            </a:endParaRPr>
          </a:p>
          <a:p>
            <a:pPr algn="r"/>
            <a:endParaRPr lang="fa-IR" sz="2800" b="1" dirty="0">
              <a:cs typeface="B Mitra" panose="00000400000000000000" pitchFamily="2" charset="-78"/>
            </a:endParaRPr>
          </a:p>
          <a:p>
            <a:pPr algn="r"/>
            <a:r>
              <a:rPr lang="fa-IR" sz="2800" b="1" dirty="0">
                <a:cs typeface="B Mitra" panose="00000400000000000000" pitchFamily="2" charset="-78"/>
              </a:rPr>
              <a:t>فعالیت بدنی سبک</a:t>
            </a:r>
            <a:endParaRPr lang="en-US" sz="2800" b="1" dirty="0">
              <a:cs typeface="B Mitra" panose="00000400000000000000" pitchFamily="2" charset="-78"/>
            </a:endParaRPr>
          </a:p>
          <a:p>
            <a:pPr algn="r"/>
            <a:endParaRPr lang="fa-IR" sz="2800" b="1" dirty="0">
              <a:cs typeface="B Mitra" panose="00000400000000000000" pitchFamily="2" charset="-78"/>
            </a:endParaRPr>
          </a:p>
          <a:p>
            <a:pPr algn="r"/>
            <a:r>
              <a:rPr lang="fa-IR" sz="2800" b="1" dirty="0">
                <a:cs typeface="B Mitra" panose="00000400000000000000" pitchFamily="2" charset="-78"/>
              </a:rPr>
              <a:t>فعالیت بدنی متوسط </a:t>
            </a:r>
            <a:endParaRPr lang="en-US" sz="2800" b="1" dirty="0">
              <a:cs typeface="B Mitra" panose="00000400000000000000" pitchFamily="2" charset="-78"/>
            </a:endParaRPr>
          </a:p>
          <a:p>
            <a:pPr algn="r"/>
            <a:endParaRPr lang="fa-IR" sz="2800" b="1" dirty="0">
              <a:cs typeface="B Mitra" panose="00000400000000000000" pitchFamily="2" charset="-78"/>
            </a:endParaRPr>
          </a:p>
          <a:p>
            <a:pPr algn="r"/>
            <a:r>
              <a:rPr lang="fa-IR" sz="2800" b="1" dirty="0">
                <a:cs typeface="B Mitra" panose="00000400000000000000" pitchFamily="2" charset="-78"/>
              </a:rPr>
              <a:t>فعالیت بدنی شدید</a:t>
            </a:r>
          </a:p>
        </p:txBody>
      </p:sp>
    </p:spTree>
    <p:extLst>
      <p:ext uri="{BB962C8B-B14F-4D97-AF65-F5344CB8AC3E}">
        <p14:creationId xmlns:p14="http://schemas.microsoft.com/office/powerpoint/2010/main" val="174935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6D79065-FFBA-480A-8043-290461A75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592" y="4423892"/>
            <a:ext cx="4162636" cy="2331076"/>
          </a:xfrm>
          <a:prstGeom prst="rect">
            <a:avLst/>
          </a:prstGeom>
        </p:spPr>
      </p:pic>
      <p:sp>
        <p:nvSpPr>
          <p:cNvPr id="3" name="Rectangle 2">
            <a:extLst>
              <a:ext uri="{FF2B5EF4-FFF2-40B4-BE49-F238E27FC236}">
                <a16:creationId xmlns:a16="http://schemas.microsoft.com/office/drawing/2014/main" xmlns="" id="{FA0FEB76-606B-49A6-BB79-54008C6BE5F6}"/>
              </a:ext>
            </a:extLst>
          </p:cNvPr>
          <p:cNvSpPr/>
          <p:nvPr/>
        </p:nvSpPr>
        <p:spPr>
          <a:xfrm>
            <a:off x="-2" y="188039"/>
            <a:ext cx="7946267" cy="115136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chemeClr val="tx1"/>
                </a:solidFill>
                <a:latin typeface="A Hayat" panose="020B0800040000020004" pitchFamily="34" charset="-78"/>
                <a:ea typeface="A Hayat" panose="020B0800040000020004" pitchFamily="34" charset="-78"/>
                <a:cs typeface="B Titr" panose="00000700000000000000" pitchFamily="2" charset="-78"/>
              </a:rPr>
              <a:t>فعالیت بدنی سبک</a:t>
            </a:r>
          </a:p>
        </p:txBody>
      </p:sp>
      <p:sp>
        <p:nvSpPr>
          <p:cNvPr id="8" name="Subtitle 7">
            <a:extLst>
              <a:ext uri="{FF2B5EF4-FFF2-40B4-BE49-F238E27FC236}">
                <a16:creationId xmlns:a16="http://schemas.microsoft.com/office/drawing/2014/main" xmlns="" id="{F63907D3-7C5E-4F07-A284-BFCB66462D23}"/>
              </a:ext>
            </a:extLst>
          </p:cNvPr>
          <p:cNvSpPr>
            <a:spLocks noGrp="1"/>
          </p:cNvSpPr>
          <p:nvPr>
            <p:ph type="subTitle" idx="1"/>
          </p:nvPr>
        </p:nvSpPr>
        <p:spPr>
          <a:xfrm>
            <a:off x="244699" y="1648497"/>
            <a:ext cx="11449317" cy="4803818"/>
          </a:xfrm>
        </p:spPr>
        <p:txBody>
          <a:bodyPr>
            <a:normAutofit/>
          </a:bodyPr>
          <a:lstStyle/>
          <a:p>
            <a:pPr algn="just" rtl="1">
              <a:lnSpc>
                <a:spcPct val="150000"/>
              </a:lnSpc>
            </a:pPr>
            <a:r>
              <a:rPr lang="fa-IR" sz="2800" b="1" dirty="0">
                <a:cs typeface="B Mitra" panose="00000400000000000000" pitchFamily="2" charset="-78"/>
              </a:rPr>
              <a:t>مثال‌های این نوع فعالیت عبارتند از: پیاده روی آرام، باغبانی، و انجام کارهای سبک منزل مانند گردگیری.</a:t>
            </a:r>
            <a:endParaRPr lang="en-US" sz="2800" b="1" dirty="0">
              <a:cs typeface="B Mitra" panose="00000400000000000000" pitchFamily="2" charset="-78"/>
            </a:endParaRPr>
          </a:p>
          <a:p>
            <a:pPr algn="r"/>
            <a:endParaRPr lang="fa-IR" sz="2800" b="1" dirty="0">
              <a:cs typeface="B Mitra" panose="00000400000000000000" pitchFamily="2" charset="-78"/>
            </a:endParaRPr>
          </a:p>
          <a:p>
            <a:pPr algn="r"/>
            <a:endParaRPr lang="fa-IR" sz="2800" b="1" dirty="0">
              <a:cs typeface="B Mitra" panose="00000400000000000000" pitchFamily="2" charset="-78"/>
            </a:endParaRPr>
          </a:p>
          <a:p>
            <a:pPr algn="r"/>
            <a:endParaRPr lang="fa-IR" sz="2800" b="1" dirty="0">
              <a:cs typeface="B Mitra" panose="00000400000000000000" pitchFamily="2" charset="-78"/>
            </a:endParaRPr>
          </a:p>
        </p:txBody>
      </p:sp>
      <p:pic>
        <p:nvPicPr>
          <p:cNvPr id="4" name="Picture 3">
            <a:extLst>
              <a:ext uri="{FF2B5EF4-FFF2-40B4-BE49-F238E27FC236}">
                <a16:creationId xmlns:a16="http://schemas.microsoft.com/office/drawing/2014/main" xmlns="" id="{13CBECF6-0C45-4973-8606-3A37C65AA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890" y="2807594"/>
            <a:ext cx="4943076" cy="3296993"/>
          </a:xfrm>
          <a:prstGeom prst="rect">
            <a:avLst/>
          </a:prstGeom>
        </p:spPr>
      </p:pic>
    </p:spTree>
    <p:extLst>
      <p:ext uri="{BB962C8B-B14F-4D97-AF65-F5344CB8AC3E}">
        <p14:creationId xmlns:p14="http://schemas.microsoft.com/office/powerpoint/2010/main" val="372871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A0FEB76-606B-49A6-BB79-54008C6BE5F6}"/>
              </a:ext>
            </a:extLst>
          </p:cNvPr>
          <p:cNvSpPr/>
          <p:nvPr/>
        </p:nvSpPr>
        <p:spPr>
          <a:xfrm>
            <a:off x="-2" y="188039"/>
            <a:ext cx="7946267" cy="115136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chemeClr val="tx1"/>
                </a:solidFill>
                <a:latin typeface="A Hayat" panose="020B0800040000020004" pitchFamily="34" charset="-78"/>
                <a:ea typeface="A Hayat" panose="020B0800040000020004" pitchFamily="34" charset="-78"/>
                <a:cs typeface="B Titr" panose="00000700000000000000" pitchFamily="2" charset="-78"/>
              </a:rPr>
              <a:t>فعالیت بدنی متوسط</a:t>
            </a:r>
          </a:p>
        </p:txBody>
      </p:sp>
      <p:sp>
        <p:nvSpPr>
          <p:cNvPr id="8" name="Subtitle 7">
            <a:extLst>
              <a:ext uri="{FF2B5EF4-FFF2-40B4-BE49-F238E27FC236}">
                <a16:creationId xmlns:a16="http://schemas.microsoft.com/office/drawing/2014/main" xmlns="" id="{F63907D3-7C5E-4F07-A284-BFCB66462D23}"/>
              </a:ext>
            </a:extLst>
          </p:cNvPr>
          <p:cNvSpPr>
            <a:spLocks noGrp="1"/>
          </p:cNvSpPr>
          <p:nvPr>
            <p:ph type="subTitle" idx="1"/>
          </p:nvPr>
        </p:nvSpPr>
        <p:spPr>
          <a:xfrm>
            <a:off x="244699" y="1648497"/>
            <a:ext cx="11449317" cy="4803818"/>
          </a:xfrm>
        </p:spPr>
        <p:txBody>
          <a:bodyPr>
            <a:normAutofit/>
          </a:bodyPr>
          <a:lstStyle/>
          <a:p>
            <a:pPr algn="just" rtl="1">
              <a:lnSpc>
                <a:spcPct val="150000"/>
              </a:lnSpc>
            </a:pPr>
            <a:r>
              <a:rPr lang="fa-IR" sz="2800" b="1" dirty="0">
                <a:cs typeface="B Mitra" panose="00000400000000000000" pitchFamily="2" charset="-78"/>
              </a:rPr>
              <a:t>مثال‌های این نوع فعالیت عبارتند از: دوچرخ سواری تفریحی، شنای آرام، استفاده از انواع وسایل ورزشی با شدت متوسط (دوچرخه ورزشی، ماشین پاروزنی)</a:t>
            </a:r>
          </a:p>
          <a:p>
            <a:pPr algn="just" rtl="1">
              <a:lnSpc>
                <a:spcPct val="150000"/>
              </a:lnSpc>
            </a:pPr>
            <a:r>
              <a:rPr lang="fa-IR" sz="2800" b="1" dirty="0">
                <a:cs typeface="B Mitra" panose="00000400000000000000" pitchFamily="2" charset="-78"/>
              </a:rPr>
              <a:t>در هنگام فعالیت بدنی متوسط معمولا توان صحبت کردن دارید اما قادر به داد زدن و صحبت کردن با صدای بلند نیستید.</a:t>
            </a:r>
          </a:p>
          <a:p>
            <a:pPr algn="r"/>
            <a:endParaRPr lang="fa-IR" sz="2800" b="1" dirty="0">
              <a:cs typeface="B Mitra" panose="00000400000000000000" pitchFamily="2" charset="-78"/>
            </a:endParaRPr>
          </a:p>
        </p:txBody>
      </p:sp>
      <p:pic>
        <p:nvPicPr>
          <p:cNvPr id="5" name="Picture 4">
            <a:extLst>
              <a:ext uri="{FF2B5EF4-FFF2-40B4-BE49-F238E27FC236}">
                <a16:creationId xmlns:a16="http://schemas.microsoft.com/office/drawing/2014/main" xmlns="" id="{E838BDA9-F4B5-4D45-8601-61A66B675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84" y="4048796"/>
            <a:ext cx="4989758" cy="2712614"/>
          </a:xfrm>
          <a:prstGeom prst="rect">
            <a:avLst/>
          </a:prstGeom>
        </p:spPr>
      </p:pic>
    </p:spTree>
    <p:extLst>
      <p:ext uri="{BB962C8B-B14F-4D97-AF65-F5344CB8AC3E}">
        <p14:creationId xmlns:p14="http://schemas.microsoft.com/office/powerpoint/2010/main" val="889031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A0FEB76-606B-49A6-BB79-54008C6BE5F6}"/>
              </a:ext>
            </a:extLst>
          </p:cNvPr>
          <p:cNvSpPr/>
          <p:nvPr/>
        </p:nvSpPr>
        <p:spPr>
          <a:xfrm>
            <a:off x="-2" y="188039"/>
            <a:ext cx="7946267" cy="115136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chemeClr val="tx1"/>
                </a:solidFill>
                <a:latin typeface="A Hayat" panose="020B0800040000020004" pitchFamily="34" charset="-78"/>
                <a:ea typeface="A Hayat" panose="020B0800040000020004" pitchFamily="34" charset="-78"/>
                <a:cs typeface="B Titr" panose="00000700000000000000" pitchFamily="2" charset="-78"/>
              </a:rPr>
              <a:t>فعالیت بدنی شدید</a:t>
            </a:r>
          </a:p>
        </p:txBody>
      </p:sp>
      <p:sp>
        <p:nvSpPr>
          <p:cNvPr id="8" name="Subtitle 7">
            <a:extLst>
              <a:ext uri="{FF2B5EF4-FFF2-40B4-BE49-F238E27FC236}">
                <a16:creationId xmlns:a16="http://schemas.microsoft.com/office/drawing/2014/main" xmlns="" id="{F63907D3-7C5E-4F07-A284-BFCB66462D23}"/>
              </a:ext>
            </a:extLst>
          </p:cNvPr>
          <p:cNvSpPr>
            <a:spLocks noGrp="1"/>
          </p:cNvSpPr>
          <p:nvPr>
            <p:ph type="subTitle" idx="1"/>
          </p:nvPr>
        </p:nvSpPr>
        <p:spPr>
          <a:xfrm>
            <a:off x="244699" y="1648497"/>
            <a:ext cx="11449317" cy="4803818"/>
          </a:xfrm>
        </p:spPr>
        <p:txBody>
          <a:bodyPr>
            <a:normAutofit/>
          </a:bodyPr>
          <a:lstStyle/>
          <a:p>
            <a:pPr algn="just" rtl="1">
              <a:lnSpc>
                <a:spcPct val="150000"/>
              </a:lnSpc>
            </a:pPr>
            <a:r>
              <a:rPr lang="fa-IR" sz="2800" b="1" dirty="0">
                <a:cs typeface="B Mitra" panose="00000400000000000000" pitchFamily="2" charset="-78"/>
              </a:rPr>
              <a:t>مثال‌های این نوع فعالیت عبارتند از: دویدن، تنیس، ورزش‌های هوازی (ایروبیک)، دوچرخه سواری سریع، کوهنوردی، اسکواش، ژیمناستیک، پرش و استفاده از انواع وسایل ورزشی با سرعت شدید (دوچرخه ورزشی، پاروزنی).</a:t>
            </a:r>
          </a:p>
          <a:p>
            <a:pPr algn="just" rtl="1">
              <a:lnSpc>
                <a:spcPct val="150000"/>
              </a:lnSpc>
            </a:pPr>
            <a:r>
              <a:rPr lang="fa-IR" sz="2800" b="1" dirty="0">
                <a:cs typeface="B Mitra" panose="00000400000000000000" pitchFamily="2" charset="-78"/>
              </a:rPr>
              <a:t>در فعالیت بدنی شدید توان صحبت با عبارت‌های کوتاه را دارید اما بیان جملات بلند امکان پذیر نیست.</a:t>
            </a:r>
          </a:p>
        </p:txBody>
      </p:sp>
      <p:pic>
        <p:nvPicPr>
          <p:cNvPr id="4" name="Picture 3">
            <a:extLst>
              <a:ext uri="{FF2B5EF4-FFF2-40B4-BE49-F238E27FC236}">
                <a16:creationId xmlns:a16="http://schemas.microsoft.com/office/drawing/2014/main" xmlns="" id="{8CD9CB8D-E6EB-4E92-B317-ECCE2FB2BF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3303" y="4573401"/>
            <a:ext cx="3598400" cy="2188009"/>
          </a:xfrm>
          <a:prstGeom prst="rect">
            <a:avLst/>
          </a:prstGeom>
        </p:spPr>
      </p:pic>
      <p:pic>
        <p:nvPicPr>
          <p:cNvPr id="7" name="Picture 6">
            <a:extLst>
              <a:ext uri="{FF2B5EF4-FFF2-40B4-BE49-F238E27FC236}">
                <a16:creationId xmlns:a16="http://schemas.microsoft.com/office/drawing/2014/main" xmlns="" id="{538AA9EF-2202-4F39-8F8A-0EB213A54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364" y="4540320"/>
            <a:ext cx="3791583" cy="2221090"/>
          </a:xfrm>
          <a:prstGeom prst="rect">
            <a:avLst/>
          </a:prstGeom>
        </p:spPr>
      </p:pic>
    </p:spTree>
    <p:extLst>
      <p:ext uri="{BB962C8B-B14F-4D97-AF65-F5344CB8AC3E}">
        <p14:creationId xmlns:p14="http://schemas.microsoft.com/office/powerpoint/2010/main" val="289058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A0FEB76-606B-49A6-BB79-54008C6BE5F6}"/>
              </a:ext>
            </a:extLst>
          </p:cNvPr>
          <p:cNvSpPr/>
          <p:nvPr/>
        </p:nvSpPr>
        <p:spPr>
          <a:xfrm>
            <a:off x="-2" y="188039"/>
            <a:ext cx="7946267" cy="115136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solidFill>
                  <a:schemeClr val="tx1"/>
                </a:solidFill>
                <a:latin typeface="A Hayat" panose="020B0800040000020004" pitchFamily="34" charset="-78"/>
                <a:ea typeface="A Hayat" panose="020B0800040000020004" pitchFamily="34" charset="-78"/>
                <a:cs typeface="B Titr" panose="00000700000000000000" pitchFamily="2" charset="-78"/>
              </a:rPr>
              <a:t>بزرگسالان به چه میزان از فعالیت بدنی احتیاج دارند؟</a:t>
            </a:r>
          </a:p>
        </p:txBody>
      </p:sp>
      <p:sp>
        <p:nvSpPr>
          <p:cNvPr id="8" name="Subtitle 7">
            <a:extLst>
              <a:ext uri="{FF2B5EF4-FFF2-40B4-BE49-F238E27FC236}">
                <a16:creationId xmlns:a16="http://schemas.microsoft.com/office/drawing/2014/main" xmlns="" id="{F63907D3-7C5E-4F07-A284-BFCB66462D23}"/>
              </a:ext>
            </a:extLst>
          </p:cNvPr>
          <p:cNvSpPr>
            <a:spLocks noGrp="1"/>
          </p:cNvSpPr>
          <p:nvPr>
            <p:ph type="subTitle" idx="1"/>
          </p:nvPr>
        </p:nvSpPr>
        <p:spPr>
          <a:xfrm>
            <a:off x="244699" y="1648497"/>
            <a:ext cx="11449317" cy="4803818"/>
          </a:xfrm>
        </p:spPr>
        <p:txBody>
          <a:bodyPr>
            <a:normAutofit/>
          </a:bodyPr>
          <a:lstStyle/>
          <a:p>
            <a:pPr algn="just" rtl="1">
              <a:lnSpc>
                <a:spcPct val="150000"/>
              </a:lnSpc>
            </a:pPr>
            <a:r>
              <a:rPr lang="fa-IR" sz="2800" b="1" dirty="0">
                <a:cs typeface="B Mitra" panose="00000400000000000000" pitchFamily="2" charset="-78"/>
              </a:rPr>
              <a:t>بزرگسالان باید هفته ای 5 روز یا بیشتر، هر روز دست کم 30 دقیقه فعالیت بدنی با شدت متوسط (در مجموع 150 دقیقه)، و یا هفته ای سه روز یا بیشتر، هر روز دست کم به مدت 25 دقیقه، فعالیت بدنی با شدت زیاد انجام دهند (در مجموع 75 دقیقه).</a:t>
            </a:r>
          </a:p>
          <a:p>
            <a:pPr algn="just" rtl="1">
              <a:lnSpc>
                <a:spcPct val="150000"/>
              </a:lnSpc>
            </a:pPr>
            <a:endParaRPr lang="fa-IR" sz="2800" b="1" dirty="0">
              <a:cs typeface="B Mitra" panose="00000400000000000000" pitchFamily="2" charset="-78"/>
            </a:endParaRPr>
          </a:p>
          <a:p>
            <a:pPr algn="just" rtl="1">
              <a:lnSpc>
                <a:spcPct val="150000"/>
              </a:lnSpc>
            </a:pPr>
            <a:r>
              <a:rPr lang="fa-IR" sz="2800" b="1" dirty="0">
                <a:cs typeface="B Mitra" panose="00000400000000000000" pitchFamily="2" charset="-78"/>
              </a:rPr>
              <a:t>برای انجام فعالیت‌های ورزشی می‌توانید یا 30 دقیقه کامل در روز ورزش کنید و یا این زمان را به بازه‌های کوچک تر مثلا ده دقیقه ای تقسیم کنید.</a:t>
            </a:r>
          </a:p>
        </p:txBody>
      </p:sp>
    </p:spTree>
    <p:extLst>
      <p:ext uri="{BB962C8B-B14F-4D97-AF65-F5344CB8AC3E}">
        <p14:creationId xmlns:p14="http://schemas.microsoft.com/office/powerpoint/2010/main" val="1205527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650</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 Hayat</vt:lpstr>
      <vt:lpstr>Arial</vt:lpstr>
      <vt:lpstr>B Mitra</vt:lpstr>
      <vt:lpstr>B Nazanin</vt:lpstr>
      <vt:lpstr>B Titr</vt:lpstr>
      <vt:lpstr>Calibri</vt:lpstr>
      <vt:lpstr>Calibri Light</vt:lpstr>
      <vt:lpstr>Times New Roman</vt:lpstr>
      <vt:lpstr>Wingdings</vt:lpstr>
      <vt:lpstr>Office Theme</vt:lpstr>
      <vt:lpstr>پیشگیری از سرطان</vt:lpstr>
      <vt:lpstr>بیشتر مردم کشورمان کمتر از میزان مورد نیاز ورزش می‌کنند. با توجه به آمار منتشر شده، 35 درصد افراد 15 تا 64 ساله کشور در اوقات فراغت خویش به هیچ وجه فعالیت فیزیکی انجام نمی‌دهند.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پیشگیری از سرطان</dc:title>
  <dc:creator>Shorbi</dc:creator>
  <cp:lastModifiedBy>Askari</cp:lastModifiedBy>
  <cp:revision>17</cp:revision>
  <dcterms:created xsi:type="dcterms:W3CDTF">2024-04-07T05:15:27Z</dcterms:created>
  <dcterms:modified xsi:type="dcterms:W3CDTF">2024-04-23T09:23:55Z</dcterms:modified>
</cp:coreProperties>
</file>